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93" r:id="rId4"/>
    <p:sldId id="290" r:id="rId5"/>
    <p:sldId id="289" r:id="rId6"/>
    <p:sldId id="284" r:id="rId7"/>
    <p:sldId id="285" r:id="rId8"/>
    <p:sldId id="286" r:id="rId9"/>
    <p:sldId id="287" r:id="rId10"/>
    <p:sldId id="288" r:id="rId11"/>
    <p:sldId id="279" r:id="rId12"/>
  </p:sldIdLst>
  <p:sldSz cx="9144000" cy="6858000" type="screen4x3"/>
  <p:notesSz cx="6896100" cy="10033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0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orient="horz" pos="1344">
          <p15:clr>
            <a:srgbClr val="A4A3A4"/>
          </p15:clr>
        </p15:guide>
        <p15:guide id="3" pos="321">
          <p15:clr>
            <a:srgbClr val="A4A3A4"/>
          </p15:clr>
        </p15:guide>
        <p15:guide id="4" pos="54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i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555"/>
    <a:srgbClr val="0095DB"/>
    <a:srgbClr val="008C8E"/>
    <a:srgbClr val="51AE31"/>
    <a:srgbClr val="B80D78"/>
    <a:srgbClr val="D40F14"/>
    <a:srgbClr val="F39200"/>
    <a:srgbClr val="004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83041" autoAdjust="0"/>
  </p:normalViewPr>
  <p:slideViewPr>
    <p:cSldViewPr showGuides="1">
      <p:cViewPr varScale="1">
        <p:scale>
          <a:sx n="60" d="100"/>
          <a:sy n="60" d="100"/>
        </p:scale>
        <p:origin x="1830" y="60"/>
      </p:cViewPr>
      <p:guideLst>
        <p:guide orient="horz" pos="890"/>
        <p:guide orient="horz" pos="1344"/>
        <p:guide pos="321"/>
        <p:guide pos="54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5E767-9B38-4B50-A4A7-F8AAA4F653F0}" type="doc">
      <dgm:prSet loTypeId="urn:microsoft.com/office/officeart/2005/8/layout/vProcess5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75047240-3093-4D57-B43C-7259025C22A6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60000"/>
            </a:lnSpc>
            <a:spcAft>
              <a:spcPct val="35000"/>
            </a:spcAft>
          </a:pPr>
          <a:r>
            <a:rPr lang="de-DE" sz="2000" b="0" dirty="0">
              <a:solidFill>
                <a:srgbClr val="555555"/>
              </a:solidFill>
            </a:rPr>
            <a:t>Erkennen</a:t>
          </a:r>
        </a:p>
      </dgm:t>
    </dgm:pt>
    <dgm:pt modelId="{62F36039-1161-43A8-9333-3F6B0F5F84A1}" type="parTrans" cxnId="{2F4A69C9-3EA8-4667-ADDD-953FB46ADA04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2B5057AE-AD2E-4AA6-9493-42CDC838FA59}" type="sibTrans" cxnId="{2F4A69C9-3EA8-4667-ADDD-953FB46ADA04}">
      <dgm:prSet custT="1"/>
      <dgm:spPr/>
      <dgm:t>
        <a:bodyPr/>
        <a:lstStyle/>
        <a:p>
          <a:endParaRPr lang="de-DE" sz="2400">
            <a:solidFill>
              <a:srgbClr val="555555"/>
            </a:solidFill>
          </a:endParaRPr>
        </a:p>
      </dgm:t>
    </dgm:pt>
    <dgm:pt modelId="{8817972A-B87F-4F29-AADC-56FA012B04D0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60000"/>
            </a:lnSpc>
            <a:spcAft>
              <a:spcPct val="35000"/>
            </a:spcAft>
          </a:pPr>
          <a:r>
            <a:rPr lang="de-DE" sz="2000" b="0" dirty="0">
              <a:solidFill>
                <a:srgbClr val="555555"/>
              </a:solidFill>
            </a:rPr>
            <a:t>Denken</a:t>
          </a:r>
        </a:p>
      </dgm:t>
    </dgm:pt>
    <dgm:pt modelId="{1488D7BC-4304-4031-9F28-4957CB4701DA}" type="parTrans" cxnId="{54C811F7-520C-4C91-A5A1-D54523453379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EA673C42-5E68-48E7-A4DB-1B1CC263C1FD}" type="sibTrans" cxnId="{54C811F7-520C-4C91-A5A1-D54523453379}">
      <dgm:prSet custT="1"/>
      <dgm:spPr/>
      <dgm:t>
        <a:bodyPr/>
        <a:lstStyle/>
        <a:p>
          <a:endParaRPr lang="de-DE" sz="2400">
            <a:solidFill>
              <a:srgbClr val="555555"/>
            </a:solidFill>
          </a:endParaRPr>
        </a:p>
      </dgm:t>
    </dgm:pt>
    <dgm:pt modelId="{A055C3B2-24D2-40ED-87D6-468119314AFE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60000"/>
            </a:lnSpc>
            <a:spcAft>
              <a:spcPct val="35000"/>
            </a:spcAft>
          </a:pPr>
          <a:r>
            <a:rPr lang="de-DE" sz="2000" b="0" i="0" dirty="0">
              <a:solidFill>
                <a:srgbClr val="555555"/>
              </a:solidFill>
            </a:rPr>
            <a:t>Handeln</a:t>
          </a:r>
        </a:p>
      </dgm:t>
    </dgm:pt>
    <dgm:pt modelId="{34FB8578-82C0-4979-9D6D-7E6F27DF5D45}" type="parTrans" cxnId="{6BD288AD-2905-44F9-9022-E58710DFF543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CA1E24D8-B0A3-40B2-9EE9-20C4DE4AEF58}" type="sibTrans" cxnId="{6BD288AD-2905-44F9-9022-E58710DFF543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AB52AAFB-5F88-42DF-AE59-0D5778DE2118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60000"/>
            </a:lnSpc>
            <a:spcAft>
              <a:spcPts val="600"/>
            </a:spcAft>
          </a:pPr>
          <a:r>
            <a:rPr lang="de-DE" sz="1600" b="0" i="0" dirty="0">
              <a:solidFill>
                <a:srgbClr val="555555"/>
              </a:solidFill>
            </a:rPr>
            <a:t>Absichern des Unfallortes</a:t>
          </a:r>
        </a:p>
      </dgm:t>
    </dgm:pt>
    <dgm:pt modelId="{F98E631A-4B48-4248-88DF-C7E921643BD4}" type="parTrans" cxnId="{B88DCCAD-C36E-49A3-B26D-D075671059F2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FBB979A4-28E0-4348-A7BD-98AC211576AD}" type="sibTrans" cxnId="{B88DCCAD-C36E-49A3-B26D-D075671059F2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B1800367-D9A3-4A53-9B9C-48377C6FE443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60000"/>
            </a:lnSpc>
            <a:spcAft>
              <a:spcPts val="600"/>
            </a:spcAft>
          </a:pPr>
          <a:r>
            <a:rPr lang="de-DE" sz="1600" b="0" i="0" dirty="0">
              <a:solidFill>
                <a:srgbClr val="555555"/>
              </a:solidFill>
            </a:rPr>
            <a:t>Notruf</a:t>
          </a:r>
        </a:p>
      </dgm:t>
    </dgm:pt>
    <dgm:pt modelId="{1B087AB1-0D37-49A2-BD8F-CEBF3A3BF65F}" type="parTrans" cxnId="{8E58844D-C43C-44E9-9E3F-3C0B0501AF59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72868453-5DBF-4817-8FBF-686497E34965}" type="sibTrans" cxnId="{8E58844D-C43C-44E9-9E3F-3C0B0501AF59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9695CBF1-3F0B-4E0F-A2F0-585EAF1A983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60000"/>
            </a:lnSpc>
            <a:spcAft>
              <a:spcPts val="600"/>
            </a:spcAft>
          </a:pPr>
          <a:r>
            <a:rPr lang="de-DE" sz="1600" b="0" dirty="0">
              <a:solidFill>
                <a:srgbClr val="555555"/>
              </a:solidFill>
            </a:rPr>
            <a:t>Weitere Gefahren?</a:t>
          </a:r>
        </a:p>
      </dgm:t>
    </dgm:pt>
    <dgm:pt modelId="{4576DA8F-97C6-44E2-BC4F-02556BD0C924}" type="parTrans" cxnId="{AC33B22D-694B-4B8B-8D62-92BF8FE03A00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870B8CC2-FF63-4B91-8BE5-936A68D48CE2}" type="sibTrans" cxnId="{AC33B22D-694B-4B8B-8D62-92BF8FE03A00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8816DA88-4534-4855-BF65-9C953921DEDD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60000"/>
            </a:lnSpc>
            <a:spcAft>
              <a:spcPts val="600"/>
            </a:spcAft>
          </a:pPr>
          <a:r>
            <a:rPr lang="de-DE" sz="1600" b="0" dirty="0">
              <a:solidFill>
                <a:srgbClr val="555555"/>
              </a:solidFill>
            </a:rPr>
            <a:t>Welche Maßnahmen?</a:t>
          </a:r>
        </a:p>
      </dgm:t>
    </dgm:pt>
    <dgm:pt modelId="{F2EBEC6C-BCD9-4125-9109-352FCA517399}" type="parTrans" cxnId="{C3391535-0F0D-44C8-B8A4-8D33FB96AF51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08F0460C-A462-4A9F-8084-60E004B78C75}" type="sibTrans" cxnId="{C3391535-0F0D-44C8-B8A4-8D33FB96AF51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0C145D96-4651-4208-AA09-2B604D8828B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60000"/>
            </a:lnSpc>
            <a:spcAft>
              <a:spcPts val="600"/>
            </a:spcAft>
          </a:pPr>
          <a:r>
            <a:rPr lang="de-DE" sz="1600" b="0" dirty="0">
              <a:solidFill>
                <a:srgbClr val="555555"/>
              </a:solidFill>
            </a:rPr>
            <a:t>Mit welchen Hilfsmitteln?</a:t>
          </a:r>
        </a:p>
      </dgm:t>
    </dgm:pt>
    <dgm:pt modelId="{1F5B7401-0662-4777-8538-8522723F7F93}" type="parTrans" cxnId="{27A5A5EC-B4CA-4604-B60B-D31F78502CE2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80E3A4EE-79A4-4D07-ACF8-015A52B34BB6}" type="sibTrans" cxnId="{27A5A5EC-B4CA-4604-B60B-D31F78502CE2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505CDC0C-058E-412B-AEA7-F5E9ED370EBD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60000"/>
            </a:lnSpc>
            <a:spcAft>
              <a:spcPts val="600"/>
            </a:spcAft>
          </a:pPr>
          <a:r>
            <a:rPr lang="de-DE" sz="1600" b="0" dirty="0">
              <a:solidFill>
                <a:srgbClr val="555555"/>
              </a:solidFill>
            </a:rPr>
            <a:t>Was ist geschehen?</a:t>
          </a:r>
        </a:p>
      </dgm:t>
    </dgm:pt>
    <dgm:pt modelId="{D61EA162-62B9-4110-8F4C-71D06C69F65A}" type="parTrans" cxnId="{A2F6546C-C78A-4D8F-9B81-296E2063DB41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F6AFF87F-B36D-4164-9B04-BD21D4F20E5E}" type="sibTrans" cxnId="{A2F6546C-C78A-4D8F-9B81-296E2063DB41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5F2C668A-F0BD-4ADA-8390-87B64DFF557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60000"/>
            </a:lnSpc>
            <a:spcAft>
              <a:spcPts val="600"/>
            </a:spcAft>
          </a:pPr>
          <a:r>
            <a:rPr lang="de-DE" sz="1600" b="0" dirty="0">
              <a:solidFill>
                <a:srgbClr val="555555"/>
              </a:solidFill>
            </a:rPr>
            <a:t>Wie viele Verunfallte?</a:t>
          </a:r>
        </a:p>
      </dgm:t>
    </dgm:pt>
    <dgm:pt modelId="{1B46B6A5-E91B-45F2-9B32-D3400DCEC923}" type="parTrans" cxnId="{B77531D7-0FF2-4E42-B88B-FC3BBBB24A67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5C192FAB-9974-41CB-B89A-05CFD93F5E9D}" type="sibTrans" cxnId="{B77531D7-0FF2-4E42-B88B-FC3BBBB24A67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7913FCCF-E22A-4FF0-A251-162BC11EE8AE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60000"/>
            </a:lnSpc>
            <a:spcAft>
              <a:spcPts val="600"/>
            </a:spcAft>
          </a:pPr>
          <a:r>
            <a:rPr lang="de-DE" sz="1600" b="0" dirty="0">
              <a:solidFill>
                <a:srgbClr val="555555"/>
              </a:solidFill>
            </a:rPr>
            <a:t>Welche Verletzungen?</a:t>
          </a:r>
        </a:p>
      </dgm:t>
    </dgm:pt>
    <dgm:pt modelId="{085F87C7-248D-4EC3-AE2B-BC99F6B2AED0}" type="parTrans" cxnId="{10C07E01-9182-4FD8-9627-CB2A1FB542AC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9D41919E-3F35-4800-8E5A-F4AD5559D075}" type="sibTrans" cxnId="{10C07E01-9182-4FD8-9627-CB2A1FB542AC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CA27614B-C129-421A-9BDF-9428C83C698F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60000"/>
            </a:lnSpc>
            <a:spcAft>
              <a:spcPts val="600"/>
            </a:spcAft>
          </a:pPr>
          <a:r>
            <a:rPr lang="de-DE" sz="1600" b="0" i="0" dirty="0">
              <a:solidFill>
                <a:srgbClr val="555555"/>
              </a:solidFill>
            </a:rPr>
            <a:t>Lebensrettende Sofortmaßnahmen</a:t>
          </a:r>
        </a:p>
      </dgm:t>
    </dgm:pt>
    <dgm:pt modelId="{5083E665-2E4A-4AE7-9A1B-B34AC9170217}" type="parTrans" cxnId="{7CEA1E27-A8E0-492A-A376-CFE88389681F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FE2239EB-6F26-4FF9-B448-DE094B75D061}" type="sibTrans" cxnId="{7CEA1E27-A8E0-492A-A376-CFE88389681F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36855D7D-F914-484A-A0CB-62F31E6CA78A}" type="pres">
      <dgm:prSet presAssocID="{84B5E767-9B38-4B50-A4A7-F8AAA4F653F0}" presName="outerComposite" presStyleCnt="0">
        <dgm:presLayoutVars>
          <dgm:chMax val="5"/>
          <dgm:dir/>
          <dgm:resizeHandles val="exact"/>
        </dgm:presLayoutVars>
      </dgm:prSet>
      <dgm:spPr/>
    </dgm:pt>
    <dgm:pt modelId="{E692BC0A-FF0B-4285-BAE1-A3A24EE036BE}" type="pres">
      <dgm:prSet presAssocID="{84B5E767-9B38-4B50-A4A7-F8AAA4F653F0}" presName="dummyMaxCanvas" presStyleCnt="0">
        <dgm:presLayoutVars/>
      </dgm:prSet>
      <dgm:spPr/>
    </dgm:pt>
    <dgm:pt modelId="{5556F329-FE38-4276-9D52-7D6BAA9EEBE0}" type="pres">
      <dgm:prSet presAssocID="{84B5E767-9B38-4B50-A4A7-F8AAA4F653F0}" presName="ThreeNodes_1" presStyleLbl="node1" presStyleIdx="0" presStyleCnt="3" custLinFactNeighborX="-8855" custLinFactNeighborY="-10929">
        <dgm:presLayoutVars>
          <dgm:bulletEnabled val="1"/>
        </dgm:presLayoutVars>
      </dgm:prSet>
      <dgm:spPr/>
    </dgm:pt>
    <dgm:pt modelId="{0D02B87D-8EC4-4787-A644-F7BC63E8F1C9}" type="pres">
      <dgm:prSet presAssocID="{84B5E767-9B38-4B50-A4A7-F8AAA4F653F0}" presName="ThreeNodes_2" presStyleLbl="node1" presStyleIdx="1" presStyleCnt="3">
        <dgm:presLayoutVars>
          <dgm:bulletEnabled val="1"/>
        </dgm:presLayoutVars>
      </dgm:prSet>
      <dgm:spPr/>
    </dgm:pt>
    <dgm:pt modelId="{B3B7B4F9-89AF-47CA-A778-BF23508B7877}" type="pres">
      <dgm:prSet presAssocID="{84B5E767-9B38-4B50-A4A7-F8AAA4F653F0}" presName="ThreeNodes_3" presStyleLbl="node1" presStyleIdx="2" presStyleCnt="3">
        <dgm:presLayoutVars>
          <dgm:bulletEnabled val="1"/>
        </dgm:presLayoutVars>
      </dgm:prSet>
      <dgm:spPr/>
    </dgm:pt>
    <dgm:pt modelId="{F10C18AA-0991-469A-8606-A2806CD802AE}" type="pres">
      <dgm:prSet presAssocID="{84B5E767-9B38-4B50-A4A7-F8AAA4F653F0}" presName="ThreeConn_1-2" presStyleLbl="fgAccFollowNode1" presStyleIdx="0" presStyleCnt="2">
        <dgm:presLayoutVars>
          <dgm:bulletEnabled val="1"/>
        </dgm:presLayoutVars>
      </dgm:prSet>
      <dgm:spPr/>
    </dgm:pt>
    <dgm:pt modelId="{1E25277B-3BCA-4D23-BB46-1EDC3A95A2DA}" type="pres">
      <dgm:prSet presAssocID="{84B5E767-9B38-4B50-A4A7-F8AAA4F653F0}" presName="ThreeConn_2-3" presStyleLbl="fgAccFollowNode1" presStyleIdx="1" presStyleCnt="2">
        <dgm:presLayoutVars>
          <dgm:bulletEnabled val="1"/>
        </dgm:presLayoutVars>
      </dgm:prSet>
      <dgm:spPr/>
    </dgm:pt>
    <dgm:pt modelId="{ED1B785A-2DBF-4DED-898D-D70071FC6722}" type="pres">
      <dgm:prSet presAssocID="{84B5E767-9B38-4B50-A4A7-F8AAA4F653F0}" presName="ThreeNodes_1_text" presStyleLbl="node1" presStyleIdx="2" presStyleCnt="3">
        <dgm:presLayoutVars>
          <dgm:bulletEnabled val="1"/>
        </dgm:presLayoutVars>
      </dgm:prSet>
      <dgm:spPr/>
    </dgm:pt>
    <dgm:pt modelId="{2EAAA2CD-2D46-49BD-852C-2A36DDB277DE}" type="pres">
      <dgm:prSet presAssocID="{84B5E767-9B38-4B50-A4A7-F8AAA4F653F0}" presName="ThreeNodes_2_text" presStyleLbl="node1" presStyleIdx="2" presStyleCnt="3">
        <dgm:presLayoutVars>
          <dgm:bulletEnabled val="1"/>
        </dgm:presLayoutVars>
      </dgm:prSet>
      <dgm:spPr/>
    </dgm:pt>
    <dgm:pt modelId="{6AD12315-E6AA-493C-B3EC-DA69B6B2CDC4}" type="pres">
      <dgm:prSet presAssocID="{84B5E767-9B38-4B50-A4A7-F8AAA4F653F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0C07E01-9182-4FD8-9627-CB2A1FB542AC}" srcId="{75047240-3093-4D57-B43C-7259025C22A6}" destId="{7913FCCF-E22A-4FF0-A251-162BC11EE8AE}" srcOrd="2" destOrd="0" parTransId="{085F87C7-248D-4EC3-AE2B-BC99F6B2AED0}" sibTransId="{9D41919E-3F35-4800-8E5A-F4AD5559D075}"/>
    <dgm:cxn modelId="{3637DA0B-0A93-4EBB-8B36-C102BB632E96}" type="presOf" srcId="{8817972A-B87F-4F29-AADC-56FA012B04D0}" destId="{2EAAA2CD-2D46-49BD-852C-2A36DDB277DE}" srcOrd="1" destOrd="0" presId="urn:microsoft.com/office/officeart/2005/8/layout/vProcess5"/>
    <dgm:cxn modelId="{FD9C7711-37BE-4560-83BF-BDA6FCCCEB50}" type="presOf" srcId="{B1800367-D9A3-4A53-9B9C-48377C6FE443}" destId="{6AD12315-E6AA-493C-B3EC-DA69B6B2CDC4}" srcOrd="1" destOrd="2" presId="urn:microsoft.com/office/officeart/2005/8/layout/vProcess5"/>
    <dgm:cxn modelId="{7CEA1E27-A8E0-492A-A376-CFE88389681F}" srcId="{A055C3B2-24D2-40ED-87D6-468119314AFE}" destId="{CA27614B-C129-421A-9BDF-9428C83C698F}" srcOrd="2" destOrd="0" parTransId="{5083E665-2E4A-4AE7-9A1B-B34AC9170217}" sibTransId="{FE2239EB-6F26-4FF9-B448-DE094B75D061}"/>
    <dgm:cxn modelId="{DB148028-C80F-4C9A-BFE6-036ED1641CC1}" type="presOf" srcId="{9695CBF1-3F0B-4E0F-A2F0-585EAF1A9832}" destId="{0D02B87D-8EC4-4787-A644-F7BC63E8F1C9}" srcOrd="0" destOrd="1" presId="urn:microsoft.com/office/officeart/2005/8/layout/vProcess5"/>
    <dgm:cxn modelId="{B7C2942A-7FEE-48BE-8C0A-DCF271EEB7A9}" type="presOf" srcId="{7913FCCF-E22A-4FF0-A251-162BC11EE8AE}" destId="{5556F329-FE38-4276-9D52-7D6BAA9EEBE0}" srcOrd="0" destOrd="3" presId="urn:microsoft.com/office/officeart/2005/8/layout/vProcess5"/>
    <dgm:cxn modelId="{AC33B22D-694B-4B8B-8D62-92BF8FE03A00}" srcId="{8817972A-B87F-4F29-AADC-56FA012B04D0}" destId="{9695CBF1-3F0B-4E0F-A2F0-585EAF1A9832}" srcOrd="0" destOrd="0" parTransId="{4576DA8F-97C6-44E2-BC4F-02556BD0C924}" sibTransId="{870B8CC2-FF63-4B91-8BE5-936A68D48CE2}"/>
    <dgm:cxn modelId="{C3391535-0F0D-44C8-B8A4-8D33FB96AF51}" srcId="{8817972A-B87F-4F29-AADC-56FA012B04D0}" destId="{8816DA88-4534-4855-BF65-9C953921DEDD}" srcOrd="1" destOrd="0" parTransId="{F2EBEC6C-BCD9-4125-9109-352FCA517399}" sibTransId="{08F0460C-A462-4A9F-8084-60E004B78C75}"/>
    <dgm:cxn modelId="{CA194935-A39C-43C4-AB2F-31CEC2002B1F}" type="presOf" srcId="{CA27614B-C129-421A-9BDF-9428C83C698F}" destId="{6AD12315-E6AA-493C-B3EC-DA69B6B2CDC4}" srcOrd="1" destOrd="3" presId="urn:microsoft.com/office/officeart/2005/8/layout/vProcess5"/>
    <dgm:cxn modelId="{1D643B42-294A-4801-868C-C753AAEAAE08}" type="presOf" srcId="{505CDC0C-058E-412B-AEA7-F5E9ED370EBD}" destId="{5556F329-FE38-4276-9D52-7D6BAA9EEBE0}" srcOrd="0" destOrd="1" presId="urn:microsoft.com/office/officeart/2005/8/layout/vProcess5"/>
    <dgm:cxn modelId="{9E0FE764-87B5-40BD-BD90-3F23A5C4206A}" type="presOf" srcId="{8816DA88-4534-4855-BF65-9C953921DEDD}" destId="{2EAAA2CD-2D46-49BD-852C-2A36DDB277DE}" srcOrd="1" destOrd="2" presId="urn:microsoft.com/office/officeart/2005/8/layout/vProcess5"/>
    <dgm:cxn modelId="{11448767-7982-44A6-A1FF-5CEA980710D6}" type="presOf" srcId="{84B5E767-9B38-4B50-A4A7-F8AAA4F653F0}" destId="{36855D7D-F914-484A-A0CB-62F31E6CA78A}" srcOrd="0" destOrd="0" presId="urn:microsoft.com/office/officeart/2005/8/layout/vProcess5"/>
    <dgm:cxn modelId="{33FA8969-AB00-4261-9A91-343E12D43ED1}" type="presOf" srcId="{AB52AAFB-5F88-42DF-AE59-0D5778DE2118}" destId="{B3B7B4F9-89AF-47CA-A778-BF23508B7877}" srcOrd="0" destOrd="1" presId="urn:microsoft.com/office/officeart/2005/8/layout/vProcess5"/>
    <dgm:cxn modelId="{A2F6546C-C78A-4D8F-9B81-296E2063DB41}" srcId="{75047240-3093-4D57-B43C-7259025C22A6}" destId="{505CDC0C-058E-412B-AEA7-F5E9ED370EBD}" srcOrd="0" destOrd="0" parTransId="{D61EA162-62B9-4110-8F4C-71D06C69F65A}" sibTransId="{F6AFF87F-B36D-4164-9B04-BD21D4F20E5E}"/>
    <dgm:cxn modelId="{8E58844D-C43C-44E9-9E3F-3C0B0501AF59}" srcId="{A055C3B2-24D2-40ED-87D6-468119314AFE}" destId="{B1800367-D9A3-4A53-9B9C-48377C6FE443}" srcOrd="1" destOrd="0" parTransId="{1B087AB1-0D37-49A2-BD8F-CEBF3A3BF65F}" sibTransId="{72868453-5DBF-4817-8FBF-686497E34965}"/>
    <dgm:cxn modelId="{BE520D52-0F8B-4381-B202-4E85D7C40307}" type="presOf" srcId="{A055C3B2-24D2-40ED-87D6-468119314AFE}" destId="{B3B7B4F9-89AF-47CA-A778-BF23508B7877}" srcOrd="0" destOrd="0" presId="urn:microsoft.com/office/officeart/2005/8/layout/vProcess5"/>
    <dgm:cxn modelId="{4AD08553-334F-482C-A58F-03B9923535C7}" type="presOf" srcId="{75047240-3093-4D57-B43C-7259025C22A6}" destId="{ED1B785A-2DBF-4DED-898D-D70071FC6722}" srcOrd="1" destOrd="0" presId="urn:microsoft.com/office/officeart/2005/8/layout/vProcess5"/>
    <dgm:cxn modelId="{488DAF54-57EC-4F90-969F-2E920A593ECB}" type="presOf" srcId="{75047240-3093-4D57-B43C-7259025C22A6}" destId="{5556F329-FE38-4276-9D52-7D6BAA9EEBE0}" srcOrd="0" destOrd="0" presId="urn:microsoft.com/office/officeart/2005/8/layout/vProcess5"/>
    <dgm:cxn modelId="{2433FA75-B19D-47A1-8D9B-E72F07A7888A}" type="presOf" srcId="{2B5057AE-AD2E-4AA6-9493-42CDC838FA59}" destId="{F10C18AA-0991-469A-8606-A2806CD802AE}" srcOrd="0" destOrd="0" presId="urn:microsoft.com/office/officeart/2005/8/layout/vProcess5"/>
    <dgm:cxn modelId="{1C648457-1203-43C0-B4E1-0BEF61B3E374}" type="presOf" srcId="{8817972A-B87F-4F29-AADC-56FA012B04D0}" destId="{0D02B87D-8EC4-4787-A644-F7BC63E8F1C9}" srcOrd="0" destOrd="0" presId="urn:microsoft.com/office/officeart/2005/8/layout/vProcess5"/>
    <dgm:cxn modelId="{C592FB59-35AC-4880-AD81-3D9F6B28CC1E}" type="presOf" srcId="{8816DA88-4534-4855-BF65-9C953921DEDD}" destId="{0D02B87D-8EC4-4787-A644-F7BC63E8F1C9}" srcOrd="0" destOrd="2" presId="urn:microsoft.com/office/officeart/2005/8/layout/vProcess5"/>
    <dgm:cxn modelId="{E128317C-BEB1-48FA-923F-CAEB66FACCC2}" type="presOf" srcId="{0C145D96-4651-4208-AA09-2B604D8828B2}" destId="{2EAAA2CD-2D46-49BD-852C-2A36DDB277DE}" srcOrd="1" destOrd="3" presId="urn:microsoft.com/office/officeart/2005/8/layout/vProcess5"/>
    <dgm:cxn modelId="{B112508E-D7A0-49D9-B3EA-378C96778AB0}" type="presOf" srcId="{0C145D96-4651-4208-AA09-2B604D8828B2}" destId="{0D02B87D-8EC4-4787-A644-F7BC63E8F1C9}" srcOrd="0" destOrd="3" presId="urn:microsoft.com/office/officeart/2005/8/layout/vProcess5"/>
    <dgm:cxn modelId="{B5674B9C-E27D-4945-8127-D836CF5928EC}" type="presOf" srcId="{5F2C668A-F0BD-4ADA-8390-87B64DFF5574}" destId="{5556F329-FE38-4276-9D52-7D6BAA9EEBE0}" srcOrd="0" destOrd="2" presId="urn:microsoft.com/office/officeart/2005/8/layout/vProcess5"/>
    <dgm:cxn modelId="{314A66A6-4D3F-4730-8557-4887935D8F82}" type="presOf" srcId="{B1800367-D9A3-4A53-9B9C-48377C6FE443}" destId="{B3B7B4F9-89AF-47CA-A778-BF23508B7877}" srcOrd="0" destOrd="2" presId="urn:microsoft.com/office/officeart/2005/8/layout/vProcess5"/>
    <dgm:cxn modelId="{1E7AD1A8-1637-4DA7-BADF-E9D92FB6D222}" type="presOf" srcId="{EA673C42-5E68-48E7-A4DB-1B1CC263C1FD}" destId="{1E25277B-3BCA-4D23-BB46-1EDC3A95A2DA}" srcOrd="0" destOrd="0" presId="urn:microsoft.com/office/officeart/2005/8/layout/vProcess5"/>
    <dgm:cxn modelId="{1E5E4AAA-EA74-4B25-A88A-6A97A19C1487}" type="presOf" srcId="{7913FCCF-E22A-4FF0-A251-162BC11EE8AE}" destId="{ED1B785A-2DBF-4DED-898D-D70071FC6722}" srcOrd="1" destOrd="3" presId="urn:microsoft.com/office/officeart/2005/8/layout/vProcess5"/>
    <dgm:cxn modelId="{6BD288AD-2905-44F9-9022-E58710DFF543}" srcId="{84B5E767-9B38-4B50-A4A7-F8AAA4F653F0}" destId="{A055C3B2-24D2-40ED-87D6-468119314AFE}" srcOrd="2" destOrd="0" parTransId="{34FB8578-82C0-4979-9D6D-7E6F27DF5D45}" sibTransId="{CA1E24D8-B0A3-40B2-9EE9-20C4DE4AEF58}"/>
    <dgm:cxn modelId="{B88DCCAD-C36E-49A3-B26D-D075671059F2}" srcId="{A055C3B2-24D2-40ED-87D6-468119314AFE}" destId="{AB52AAFB-5F88-42DF-AE59-0D5778DE2118}" srcOrd="0" destOrd="0" parTransId="{F98E631A-4B48-4248-88DF-C7E921643BD4}" sibTransId="{FBB979A4-28E0-4348-A7BD-98AC211576AD}"/>
    <dgm:cxn modelId="{779143AF-D033-4544-815C-EBC8DC4D6E18}" type="presOf" srcId="{5F2C668A-F0BD-4ADA-8390-87B64DFF5574}" destId="{ED1B785A-2DBF-4DED-898D-D70071FC6722}" srcOrd="1" destOrd="2" presId="urn:microsoft.com/office/officeart/2005/8/layout/vProcess5"/>
    <dgm:cxn modelId="{AEDE49B3-C9BA-4EE1-BAA8-C0C8B9E51E7F}" type="presOf" srcId="{CA27614B-C129-421A-9BDF-9428C83C698F}" destId="{B3B7B4F9-89AF-47CA-A778-BF23508B7877}" srcOrd="0" destOrd="3" presId="urn:microsoft.com/office/officeart/2005/8/layout/vProcess5"/>
    <dgm:cxn modelId="{083B43C6-AA10-4030-AD8C-FFA5682B3A03}" type="presOf" srcId="{505CDC0C-058E-412B-AEA7-F5E9ED370EBD}" destId="{ED1B785A-2DBF-4DED-898D-D70071FC6722}" srcOrd="1" destOrd="1" presId="urn:microsoft.com/office/officeart/2005/8/layout/vProcess5"/>
    <dgm:cxn modelId="{2F4A69C9-3EA8-4667-ADDD-953FB46ADA04}" srcId="{84B5E767-9B38-4B50-A4A7-F8AAA4F653F0}" destId="{75047240-3093-4D57-B43C-7259025C22A6}" srcOrd="0" destOrd="0" parTransId="{62F36039-1161-43A8-9333-3F6B0F5F84A1}" sibTransId="{2B5057AE-AD2E-4AA6-9493-42CDC838FA59}"/>
    <dgm:cxn modelId="{B77531D7-0FF2-4E42-B88B-FC3BBBB24A67}" srcId="{75047240-3093-4D57-B43C-7259025C22A6}" destId="{5F2C668A-F0BD-4ADA-8390-87B64DFF5574}" srcOrd="1" destOrd="0" parTransId="{1B46B6A5-E91B-45F2-9B32-D3400DCEC923}" sibTransId="{5C192FAB-9974-41CB-B89A-05CFD93F5E9D}"/>
    <dgm:cxn modelId="{F45BF2D7-C29A-4D8F-B572-578472CA1588}" type="presOf" srcId="{9695CBF1-3F0B-4E0F-A2F0-585EAF1A9832}" destId="{2EAAA2CD-2D46-49BD-852C-2A36DDB277DE}" srcOrd="1" destOrd="1" presId="urn:microsoft.com/office/officeart/2005/8/layout/vProcess5"/>
    <dgm:cxn modelId="{27A5A5EC-B4CA-4604-B60B-D31F78502CE2}" srcId="{8817972A-B87F-4F29-AADC-56FA012B04D0}" destId="{0C145D96-4651-4208-AA09-2B604D8828B2}" srcOrd="2" destOrd="0" parTransId="{1F5B7401-0662-4777-8538-8522723F7F93}" sibTransId="{80E3A4EE-79A4-4D07-ACF8-015A52B34BB6}"/>
    <dgm:cxn modelId="{EF07BBEF-E585-4F1B-90B0-4C9B758B7897}" type="presOf" srcId="{A055C3B2-24D2-40ED-87D6-468119314AFE}" destId="{6AD12315-E6AA-493C-B3EC-DA69B6B2CDC4}" srcOrd="1" destOrd="0" presId="urn:microsoft.com/office/officeart/2005/8/layout/vProcess5"/>
    <dgm:cxn modelId="{54C811F7-520C-4C91-A5A1-D54523453379}" srcId="{84B5E767-9B38-4B50-A4A7-F8AAA4F653F0}" destId="{8817972A-B87F-4F29-AADC-56FA012B04D0}" srcOrd="1" destOrd="0" parTransId="{1488D7BC-4304-4031-9F28-4957CB4701DA}" sibTransId="{EA673C42-5E68-48E7-A4DB-1B1CC263C1FD}"/>
    <dgm:cxn modelId="{6FC989FD-A272-4C12-AEFC-CB5BE6157FC1}" type="presOf" srcId="{AB52AAFB-5F88-42DF-AE59-0D5778DE2118}" destId="{6AD12315-E6AA-493C-B3EC-DA69B6B2CDC4}" srcOrd="1" destOrd="1" presId="urn:microsoft.com/office/officeart/2005/8/layout/vProcess5"/>
    <dgm:cxn modelId="{00ADEE4D-2C7C-4888-95D3-2B5BA8C7C3C3}" type="presParOf" srcId="{36855D7D-F914-484A-A0CB-62F31E6CA78A}" destId="{E692BC0A-FF0B-4285-BAE1-A3A24EE036BE}" srcOrd="0" destOrd="0" presId="urn:microsoft.com/office/officeart/2005/8/layout/vProcess5"/>
    <dgm:cxn modelId="{FB4657D5-463A-4077-B385-79BD493414A5}" type="presParOf" srcId="{36855D7D-F914-484A-A0CB-62F31E6CA78A}" destId="{5556F329-FE38-4276-9D52-7D6BAA9EEBE0}" srcOrd="1" destOrd="0" presId="urn:microsoft.com/office/officeart/2005/8/layout/vProcess5"/>
    <dgm:cxn modelId="{CDEDE76D-4801-4383-886F-5444744B6530}" type="presParOf" srcId="{36855D7D-F914-484A-A0CB-62F31E6CA78A}" destId="{0D02B87D-8EC4-4787-A644-F7BC63E8F1C9}" srcOrd="2" destOrd="0" presId="urn:microsoft.com/office/officeart/2005/8/layout/vProcess5"/>
    <dgm:cxn modelId="{F6622233-BCE8-45DC-A499-76E164CEF96B}" type="presParOf" srcId="{36855D7D-F914-484A-A0CB-62F31E6CA78A}" destId="{B3B7B4F9-89AF-47CA-A778-BF23508B7877}" srcOrd="3" destOrd="0" presId="urn:microsoft.com/office/officeart/2005/8/layout/vProcess5"/>
    <dgm:cxn modelId="{8FDC3F72-F9D2-459B-AE21-5B6DF8BD9EDA}" type="presParOf" srcId="{36855D7D-F914-484A-A0CB-62F31E6CA78A}" destId="{F10C18AA-0991-469A-8606-A2806CD802AE}" srcOrd="4" destOrd="0" presId="urn:microsoft.com/office/officeart/2005/8/layout/vProcess5"/>
    <dgm:cxn modelId="{3B45B7D3-9BEE-435F-8DB6-5238BF5FC25D}" type="presParOf" srcId="{36855D7D-F914-484A-A0CB-62F31E6CA78A}" destId="{1E25277B-3BCA-4D23-BB46-1EDC3A95A2DA}" srcOrd="5" destOrd="0" presId="urn:microsoft.com/office/officeart/2005/8/layout/vProcess5"/>
    <dgm:cxn modelId="{3B5AFD32-4BD2-448E-812F-53A81C3D712B}" type="presParOf" srcId="{36855D7D-F914-484A-A0CB-62F31E6CA78A}" destId="{ED1B785A-2DBF-4DED-898D-D70071FC6722}" srcOrd="6" destOrd="0" presId="urn:microsoft.com/office/officeart/2005/8/layout/vProcess5"/>
    <dgm:cxn modelId="{737AA70B-8172-43A3-B982-3A391A58DE7E}" type="presParOf" srcId="{36855D7D-F914-484A-A0CB-62F31E6CA78A}" destId="{2EAAA2CD-2D46-49BD-852C-2A36DDB277DE}" srcOrd="7" destOrd="0" presId="urn:microsoft.com/office/officeart/2005/8/layout/vProcess5"/>
    <dgm:cxn modelId="{1AAF5308-FDA8-449E-85DD-E57C117D06CD}" type="presParOf" srcId="{36855D7D-F914-484A-A0CB-62F31E6CA78A}" destId="{6AD12315-E6AA-493C-B3EC-DA69B6B2CDC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6F329-FE38-4276-9D52-7D6BAA9EEBE0}">
      <dsp:nvSpPr>
        <dsp:cNvPr id="0" name=""/>
        <dsp:cNvSpPr/>
      </dsp:nvSpPr>
      <dsp:spPr>
        <a:xfrm>
          <a:off x="0" y="0"/>
          <a:ext cx="5141371" cy="11449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solidFill>
                <a:srgbClr val="555555"/>
              </a:solidFill>
            </a:rPr>
            <a:t>Erkennen</a:t>
          </a:r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600" b="0" kern="1200" dirty="0">
              <a:solidFill>
                <a:srgbClr val="555555"/>
              </a:solidFill>
            </a:rPr>
            <a:t>Was ist geschehen?</a:t>
          </a:r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600" b="0" kern="1200" dirty="0">
              <a:solidFill>
                <a:srgbClr val="555555"/>
              </a:solidFill>
            </a:rPr>
            <a:t>Wie viele Verunfallte?</a:t>
          </a:r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600" b="0" kern="1200" dirty="0">
              <a:solidFill>
                <a:srgbClr val="555555"/>
              </a:solidFill>
            </a:rPr>
            <a:t>Welche Verletzungen?</a:t>
          </a:r>
        </a:p>
      </dsp:txBody>
      <dsp:txXfrm>
        <a:off x="33534" y="33534"/>
        <a:ext cx="3905904" cy="1077859"/>
      </dsp:txXfrm>
    </dsp:sp>
    <dsp:sp modelId="{0D02B87D-8EC4-4787-A644-F7BC63E8F1C9}">
      <dsp:nvSpPr>
        <dsp:cNvPr id="0" name=""/>
        <dsp:cNvSpPr/>
      </dsp:nvSpPr>
      <dsp:spPr>
        <a:xfrm>
          <a:off x="453650" y="1335748"/>
          <a:ext cx="5141371" cy="11449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solidFill>
                <a:srgbClr val="555555"/>
              </a:solidFill>
            </a:rPr>
            <a:t>Denken</a:t>
          </a:r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600" b="0" kern="1200" dirty="0">
              <a:solidFill>
                <a:srgbClr val="555555"/>
              </a:solidFill>
            </a:rPr>
            <a:t>Weitere Gefahren?</a:t>
          </a:r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600" b="0" kern="1200" dirty="0">
              <a:solidFill>
                <a:srgbClr val="555555"/>
              </a:solidFill>
            </a:rPr>
            <a:t>Welche Maßnahmen?</a:t>
          </a:r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600" b="0" kern="1200" dirty="0">
              <a:solidFill>
                <a:srgbClr val="555555"/>
              </a:solidFill>
            </a:rPr>
            <a:t>Mit welchen Hilfsmitteln?</a:t>
          </a:r>
        </a:p>
      </dsp:txBody>
      <dsp:txXfrm>
        <a:off x="487184" y="1369282"/>
        <a:ext cx="3876450" cy="1077859"/>
      </dsp:txXfrm>
    </dsp:sp>
    <dsp:sp modelId="{B3B7B4F9-89AF-47CA-A778-BF23508B7877}">
      <dsp:nvSpPr>
        <dsp:cNvPr id="0" name=""/>
        <dsp:cNvSpPr/>
      </dsp:nvSpPr>
      <dsp:spPr>
        <a:xfrm>
          <a:off x="907300" y="2671496"/>
          <a:ext cx="5141371" cy="11449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solidFill>
                <a:srgbClr val="555555"/>
              </a:solidFill>
            </a:rPr>
            <a:t>Handeln</a:t>
          </a:r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600" b="0" i="0" kern="1200" dirty="0">
              <a:solidFill>
                <a:srgbClr val="555555"/>
              </a:solidFill>
            </a:rPr>
            <a:t>Absichern des Unfallortes</a:t>
          </a:r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600" b="0" i="0" kern="1200" dirty="0">
              <a:solidFill>
                <a:srgbClr val="555555"/>
              </a:solidFill>
            </a:rPr>
            <a:t>Notruf</a:t>
          </a:r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600" b="0" i="0" kern="1200" dirty="0">
              <a:solidFill>
                <a:srgbClr val="555555"/>
              </a:solidFill>
            </a:rPr>
            <a:t>Lebensrettende Sofortmaßnahmen</a:t>
          </a:r>
        </a:p>
      </dsp:txBody>
      <dsp:txXfrm>
        <a:off x="940834" y="2705030"/>
        <a:ext cx="3876450" cy="1077859"/>
      </dsp:txXfrm>
    </dsp:sp>
    <dsp:sp modelId="{F10C18AA-0991-469A-8606-A2806CD802AE}">
      <dsp:nvSpPr>
        <dsp:cNvPr id="0" name=""/>
        <dsp:cNvSpPr/>
      </dsp:nvSpPr>
      <dsp:spPr>
        <a:xfrm>
          <a:off x="4397168" y="868236"/>
          <a:ext cx="744202" cy="7442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400" kern="1200">
            <a:solidFill>
              <a:srgbClr val="555555"/>
            </a:solidFill>
          </a:endParaRPr>
        </a:p>
      </dsp:txBody>
      <dsp:txXfrm>
        <a:off x="4564613" y="868236"/>
        <a:ext cx="409312" cy="560012"/>
      </dsp:txXfrm>
    </dsp:sp>
    <dsp:sp modelId="{1E25277B-3BCA-4D23-BB46-1EDC3A95A2DA}">
      <dsp:nvSpPr>
        <dsp:cNvPr id="0" name=""/>
        <dsp:cNvSpPr/>
      </dsp:nvSpPr>
      <dsp:spPr>
        <a:xfrm>
          <a:off x="4850818" y="2196352"/>
          <a:ext cx="744202" cy="7442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1584191"/>
            <a:satOff val="-53294"/>
            <a:lumOff val="1312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21584191"/>
              <a:satOff val="-53294"/>
              <a:lumOff val="1312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400" kern="1200">
            <a:solidFill>
              <a:srgbClr val="555555"/>
            </a:solidFill>
          </a:endParaRPr>
        </a:p>
      </dsp:txBody>
      <dsp:txXfrm>
        <a:off x="5018263" y="2196352"/>
        <a:ext cx="409312" cy="560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34" tIns="48367" rIns="96734" bIns="48367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6838" y="0"/>
            <a:ext cx="29876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34" tIns="48367" rIns="96734" bIns="4836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2475"/>
            <a:ext cx="5016500" cy="3762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65675"/>
            <a:ext cx="551815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34" tIns="48367" rIns="96734" bIns="483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9763"/>
            <a:ext cx="29876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34" tIns="48367" rIns="96734" bIns="48367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6838" y="9529763"/>
            <a:ext cx="29876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34" tIns="48367" rIns="96734" bIns="4836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7A2284CA-C93D-46EC-B29C-F10FAE3AFB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>
                <a:latin typeface="Times" panose="02020603050405020304" pitchFamily="18" charset="0"/>
              </a:rPr>
              <a:t>Muster-Folien sind auf die betrieblichen Gegebenheiten anzupassen.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804CCAE1-D27C-4323-BE0D-92FCBC6540FF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>
                <a:latin typeface="Times" panose="02020603050405020304" pitchFamily="18" charset="0"/>
              </a:rPr>
              <a:t>Generelles Verhalten bei einem Unfall.</a:t>
            </a:r>
          </a:p>
          <a:p>
            <a:r>
              <a:rPr lang="de-DE" altLang="de-DE">
                <a:latin typeface="Times" panose="02020603050405020304" pitchFamily="18" charset="0"/>
              </a:rPr>
              <a:t>Selbsterklärend.</a:t>
            </a:r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4D0276A3-3E3C-4D71-B9D0-2B8804F0CF21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10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126B1E20-3754-4DD7-A4D8-E7BD3BD15BD8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11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>
                <a:latin typeface="Times" panose="02020603050405020304" pitchFamily="18" charset="0"/>
              </a:rPr>
              <a:t>Inhaltsübersicht</a:t>
            </a:r>
          </a:p>
          <a:p>
            <a:r>
              <a:rPr lang="de-DE" altLang="de-DE">
                <a:latin typeface="Times" panose="02020603050405020304" pitchFamily="18" charset="0"/>
              </a:rPr>
              <a:t>Dauer ca. 10-15 Minuten</a:t>
            </a:r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CECAC01B-E8B8-4F21-B107-0F4FC53BB2A4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2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Spannungsgrenzen sind in der DGUV Information</a:t>
            </a:r>
            <a:r>
              <a:rPr lang="de-DE" baseline="0" dirty="0"/>
              <a:t> 209-093 festgelegt.</a:t>
            </a:r>
          </a:p>
          <a:p>
            <a:r>
              <a:rPr lang="de-DE" baseline="0" dirty="0"/>
              <a:t>Unterschied zum öffentlichen Netz Hochvolt </a:t>
            </a:r>
            <a:r>
              <a:rPr lang="de-DE" baseline="0" dirty="0">
                <a:sym typeface="Wingdings" panose="05000000000000000000" pitchFamily="2" charset="2"/>
              </a:rPr>
              <a:t> Hochspannung verdeutlichen.</a:t>
            </a:r>
          </a:p>
          <a:p>
            <a:r>
              <a:rPr lang="de-DE" dirty="0"/>
              <a:t>Hochvolt gilt nur im Kfz-Bereich, Hochspannung</a:t>
            </a:r>
            <a:r>
              <a:rPr lang="de-DE" baseline="0" dirty="0"/>
              <a:t> im öffentlichen Stromnetz (und ist viel höher).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11E3A-66EF-45D8-991E-5E87612DE27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32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>
                <a:latin typeface="Times" panose="02020603050405020304" pitchFamily="18" charset="0"/>
              </a:rPr>
              <a:t>An welchen Orten besteht die Gefahr eines Stromunfalls?</a:t>
            </a:r>
          </a:p>
          <a:p>
            <a:r>
              <a:rPr lang="de-DE" altLang="de-DE" dirty="0">
                <a:latin typeface="Times" panose="02020603050405020304" pitchFamily="18" charset="0"/>
              </a:rPr>
              <a:t>Hochvolt-Komponenten können sich auf dem Dach oder auch in den Seitenfächern und an/hinter den Rädern befinden.</a:t>
            </a:r>
          </a:p>
          <a:p>
            <a:r>
              <a:rPr lang="de-DE" altLang="de-DE" dirty="0">
                <a:latin typeface="Times" panose="02020603050405020304" pitchFamily="18" charset="0"/>
              </a:rPr>
              <a:t>Fahrer sollen selbst keine Reparaturversuche unternehmen!</a:t>
            </a:r>
          </a:p>
          <a:p>
            <a:r>
              <a:rPr lang="de-DE" altLang="de-DE" dirty="0">
                <a:latin typeface="Times" panose="02020603050405020304" pitchFamily="18" charset="0"/>
              </a:rPr>
              <a:t>Es soll hier auch gezeigt werden, dass eine Produktschulung für jeden neuen Fahrzeugtyp für das Personal erforderlich ist, um gefährdete Bereiche einschätzen zu können.</a:t>
            </a:r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6CEBBF4B-951E-4D7F-9921-AC807EEA9313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4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>
                <a:latin typeface="Times" panose="02020603050405020304" pitchFamily="18" charset="0"/>
              </a:rPr>
              <a:t>Beispiele für HV-Kennzeichnungen</a:t>
            </a:r>
          </a:p>
          <a:p>
            <a:r>
              <a:rPr lang="de-DE" altLang="de-DE" dirty="0">
                <a:latin typeface="Times" panose="02020603050405020304" pitchFamily="18" charset="0"/>
              </a:rPr>
              <a:t>HV-Komponenten verfügen über den HV-Blitz + ggf. mehrsprachige Hinweise, Leitungen sind Orange</a:t>
            </a:r>
          </a:p>
          <a:p>
            <a:r>
              <a:rPr lang="de-DE" altLang="de-DE" dirty="0">
                <a:latin typeface="Times" panose="02020603050405020304" pitchFamily="18" charset="0"/>
              </a:rPr>
              <a:t>Wenn eine Abdeckung geöffnet ist und Komponenten mit HV-Blitz oder orangefarbene Leitungen zu sehen sind, ist erhöhte Vorsicht bei der Reinigung anzuwenden!</a:t>
            </a:r>
          </a:p>
          <a:p>
            <a:r>
              <a:rPr lang="de-DE" altLang="de-DE" dirty="0">
                <a:latin typeface="Times" panose="02020603050405020304" pitchFamily="18" charset="0"/>
              </a:rPr>
              <a:t>Nicht mit hohem Wasserdruck arbeiten (Motorwäsche)</a:t>
            </a:r>
          </a:p>
          <a:p>
            <a:endParaRPr lang="de-DE" altLang="de-DE" dirty="0">
              <a:latin typeface="Times" panose="02020603050405020304" pitchFamily="18" charset="0"/>
            </a:endParaRP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5997B871-7ECE-4546-8BBE-2ABC5A9BC423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5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de-DE" dirty="0">
                <a:latin typeface="Times" panose="02020603050405020304" pitchFamily="18" charset="0"/>
              </a:rPr>
              <a:t>Herstellerangaben beachten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>
                <a:latin typeface="Times" panose="02020603050405020304" pitchFamily="18" charset="0"/>
              </a:rPr>
              <a:t>Bilder zeigen, dass HV-Komponenten auf dem Fahrzeugdach trotz Waschanlage „staubtrocken“ sind.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>
                <a:latin typeface="Times" panose="02020603050405020304" pitchFamily="18" charset="0"/>
              </a:rPr>
              <a:t>Die Abdeckungen besitzen Dichtungen, die die Komponenten vor Wasser schützen.</a:t>
            </a:r>
          </a:p>
          <a:p>
            <a:endParaRPr lang="de-DE" altLang="de-DE" dirty="0">
              <a:latin typeface="Times" panose="02020603050405020304" pitchFamily="18" charset="0"/>
            </a:endParaRPr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AAD69481-674D-427C-8141-4F437F0AC375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6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>
                <a:latin typeface="Times" panose="02020603050405020304" pitchFamily="18" charset="0"/>
              </a:rPr>
              <a:t>Auch im Innenraum können sich Zugangsklappen zu HV-Komponenten befinden.</a:t>
            </a:r>
          </a:p>
          <a:p>
            <a:r>
              <a:rPr lang="de-DE" altLang="de-DE">
                <a:latin typeface="Times" panose="02020603050405020304" pitchFamily="18" charset="0"/>
              </a:rPr>
              <a:t>Prinzipiell gibt es keine Unterschiede zur Innenreinigung konventioneller Fahrzeuge.</a:t>
            </a:r>
          </a:p>
          <a:p>
            <a:r>
              <a:rPr lang="de-DE" altLang="de-DE">
                <a:latin typeface="Times" panose="02020603050405020304" pitchFamily="18" charset="0"/>
              </a:rPr>
              <a:t>Dennoch sollte hier im Bereich von Abdeckungen die Devise „weniger (Wasser) ist besser“ gelten.</a:t>
            </a:r>
          </a:p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7BF35A09-B2EF-4C16-B84D-3E180BB1BA00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7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>
                <a:latin typeface="Times" panose="02020603050405020304" pitchFamily="18" charset="0"/>
              </a:rPr>
              <a:t>Im Betrieb muss eine Elektrofachkraft vorhanden sein. </a:t>
            </a:r>
          </a:p>
          <a:p>
            <a:r>
              <a:rPr lang="de-DE" altLang="de-DE" dirty="0">
                <a:latin typeface="Times" panose="02020603050405020304" pitchFamily="18" charset="0"/>
              </a:rPr>
              <a:t>Wenn versehentlich eine HV-Komponente mit starkem Wasserstrahl in Kontakt gekommen ist, ist die zuständige Elektrofachkraft zu informieren. Diese entscheidet über weiteres Vorgehen.</a:t>
            </a:r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B55B3447-0411-4A71-A6E8-8963DE6FFFAF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8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>
                <a:latin typeface="Times" panose="02020603050405020304" pitchFamily="18" charset="0"/>
              </a:rPr>
              <a:t>Welche Wirkungen des elektrischen Stroms gibt es auf den menschlichen Körper?</a:t>
            </a:r>
          </a:p>
          <a:p>
            <a:r>
              <a:rPr lang="de-DE" altLang="de-DE">
                <a:latin typeface="Times" panose="02020603050405020304" pitchFamily="18" charset="0"/>
              </a:rPr>
              <a:t>Kurz erläutern: </a:t>
            </a:r>
          </a:p>
          <a:p>
            <a:r>
              <a:rPr lang="de-DE" altLang="de-DE">
                <a:latin typeface="Times" panose="02020603050405020304" pitchFamily="18" charset="0"/>
              </a:rPr>
              <a:t>Körperdurchströmung = Strom fließt durch den Körper, kann Verbrennungen verursachen und auch Herzfunktion beeinträchtigen</a:t>
            </a:r>
          </a:p>
          <a:p>
            <a:r>
              <a:rPr lang="de-DE" altLang="de-DE">
                <a:latin typeface="Times" panose="02020603050405020304" pitchFamily="18" charset="0"/>
              </a:rPr>
              <a:t>Störlichtbogen = Verbrennungen ähnlich dem Schweißen, Augenverblitzen</a:t>
            </a:r>
          </a:p>
          <a:p>
            <a:r>
              <a:rPr lang="de-DE" altLang="de-DE">
                <a:latin typeface="Times" panose="02020603050405020304" pitchFamily="18" charset="0"/>
              </a:rPr>
              <a:t>Sekundärunfälle = Verletzung durch Schreckreaktion</a:t>
            </a:r>
          </a:p>
          <a:p>
            <a:endParaRPr lang="de-DE" altLang="de-DE">
              <a:latin typeface="Times" panose="02020603050405020304" pitchFamily="18" charset="0"/>
            </a:endParaRPr>
          </a:p>
          <a:p>
            <a:r>
              <a:rPr lang="de-DE" altLang="de-DE">
                <a:latin typeface="Times" panose="02020603050405020304" pitchFamily="18" charset="0"/>
              </a:rPr>
              <a:t>Bei Stromunfall immer den Arzt aufsuchen!</a:t>
            </a:r>
          </a:p>
          <a:p>
            <a:endParaRPr lang="de-DE" altLang="de-DE">
              <a:latin typeface="Times" panose="02020603050405020304" pitchFamily="18" charset="0"/>
            </a:endParaRPr>
          </a:p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8170B911-19F5-4922-B0E0-C11083655B36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9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01-DGUV PPT-Titel_Fuß4zu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8525"/>
            <a:ext cx="914082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01 PPT VBG Kopf-150dpi_4zu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593975" y="2189163"/>
            <a:ext cx="6102350" cy="849312"/>
          </a:xfrm>
        </p:spPr>
        <p:txBody>
          <a:bodyPr bIns="0"/>
          <a:lstStyle>
            <a:lvl1pPr>
              <a:lnSpc>
                <a:spcPct val="90000"/>
              </a:lnSpc>
              <a:defRPr sz="3000"/>
            </a:lvl1pPr>
          </a:lstStyle>
          <a:p>
            <a:pPr lvl="0"/>
            <a:r>
              <a:rPr lang="de-DE" noProof="0"/>
              <a:t>Titel des Vortrags,</a:t>
            </a:r>
            <a:br>
              <a:rPr lang="de-DE" noProof="0"/>
            </a:br>
            <a:r>
              <a:rPr lang="de-DE" noProof="0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593975" y="3103563"/>
            <a:ext cx="6102350" cy="15875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2400" b="1"/>
            </a:lvl1pPr>
          </a:lstStyle>
          <a:p>
            <a:pPr lvl="0"/>
            <a:r>
              <a:rPr lang="de-DE" noProof="0"/>
              <a:t>Untertitel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2593975" y="6243638"/>
            <a:ext cx="5984875" cy="25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l" defTabSz="914400" eaLnBrk="0" hangingPunct="0">
              <a:defRPr sz="15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3975" y="5910263"/>
            <a:ext cx="5984875" cy="2603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defTabSz="914400" eaLnBrk="0" hangingPunct="0">
              <a:defRPr sz="17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60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 userDrawn="1"/>
        </p:nvSpPr>
        <p:spPr bwMode="auto">
          <a:xfrm>
            <a:off x="509588" y="6478588"/>
            <a:ext cx="43497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300" b="0" dirty="0">
                <a:solidFill>
                  <a:schemeClr val="bg1"/>
                </a:solidFill>
              </a:rPr>
              <a:t>Vortragstitel, Autor, Veranstaltung</a:t>
            </a:r>
          </a:p>
        </p:txBody>
      </p:sp>
      <p:sp>
        <p:nvSpPr>
          <p:cNvPr id="5" name="Textfeld 4"/>
          <p:cNvSpPr txBox="1">
            <a:spLocks noChangeArrowheads="1"/>
          </p:cNvSpPr>
          <p:nvPr userDrawn="1"/>
        </p:nvSpPr>
        <p:spPr bwMode="auto">
          <a:xfrm>
            <a:off x="5148263" y="6491288"/>
            <a:ext cx="1885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de-DE" sz="1300" b="0">
                <a:solidFill>
                  <a:schemeClr val="bg1"/>
                </a:solidFill>
              </a:rPr>
              <a:t>Datum</a:t>
            </a: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7335838" y="6491288"/>
            <a:ext cx="1362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de-DE" sz="1300" b="0">
                <a:solidFill>
                  <a:schemeClr val="bg1"/>
                </a:solidFill>
              </a:rPr>
              <a:t>Seite </a:t>
            </a:r>
            <a:fld id="{44E3D0D6-BDA7-4DFC-B681-9FE87D23489F}" type="slidenum">
              <a:rPr lang="de-DE" sz="1300" b="0" smtClean="0">
                <a:solidFill>
                  <a:schemeClr val="bg1"/>
                </a:solidFill>
              </a:rPr>
              <a:pPr algn="r">
                <a:defRPr/>
              </a:pPr>
              <a:t>‹Nr.›</a:t>
            </a:fld>
            <a:endParaRPr lang="de-DE" sz="1300" b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6175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02-DGUV PPT_Fuß-Folgeseite_3zu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402388"/>
            <a:ext cx="91408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87950" y="6369050"/>
            <a:ext cx="18256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99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01688" eaLnBrk="1" hangingPunct="1">
              <a:defRPr sz="13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07.03.2011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4825" y="6367463"/>
            <a:ext cx="43751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99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801688" eaLnBrk="1" hangingPunct="1">
              <a:defRPr sz="13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2057400"/>
            <a:ext cx="8191500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Fließtext optimal 24pt, minimal 20pt</a:t>
            </a:r>
          </a:p>
          <a:p>
            <a:pPr lvl="1"/>
            <a:r>
              <a:rPr lang="de-DE" altLang="de-DE"/>
              <a:t>Aufzählungspunkt</a:t>
            </a:r>
          </a:p>
          <a:p>
            <a:pPr lvl="2"/>
            <a:r>
              <a:rPr lang="de-DE" altLang="de-DE"/>
              <a:t>Aufzählungspunkt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1322388"/>
            <a:ext cx="81915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0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40600" y="6369050"/>
            <a:ext cx="13557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01688" eaLnBrk="1" hangingPunct="1">
              <a:defRPr sz="13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8D25516C-14AA-44AA-9553-5884DF6C27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2" name="Picture 22" descr="02 PPT VBG Kopf-150dpi_4zu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49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499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499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499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499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499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499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499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555555"/>
          </a:solidFill>
          <a:latin typeface="+mn-lt"/>
          <a:ea typeface="+mn-ea"/>
          <a:cs typeface="+mn-cs"/>
        </a:defRPr>
      </a:lvl1pPr>
      <a:lvl2pPr marL="157163" indent="-155575" algn="l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100">
          <a:solidFill>
            <a:srgbClr val="555555"/>
          </a:solidFill>
          <a:latin typeface="+mn-lt"/>
        </a:defRPr>
      </a:lvl2pPr>
      <a:lvl3pPr marL="319088" indent="-160338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555555"/>
          </a:solidFill>
          <a:latin typeface="+mn-lt"/>
        </a:defRPr>
      </a:lvl3pPr>
      <a:lvl4pPr marL="481013" indent="-160338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555555"/>
          </a:solidFill>
          <a:latin typeface="+mn-lt"/>
        </a:defRPr>
      </a:lvl4pPr>
      <a:lvl5pPr marL="630238" indent="-147638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555555"/>
          </a:solidFill>
          <a:latin typeface="+mn-lt"/>
        </a:defRPr>
      </a:lvl5pPr>
      <a:lvl6pPr marL="1087438" indent="-147638" algn="l" rtl="0" fontAlgn="base">
        <a:spcBef>
          <a:spcPct val="20000"/>
        </a:spcBef>
        <a:spcAft>
          <a:spcPct val="0"/>
        </a:spcAft>
        <a:buChar char="•"/>
        <a:defRPr sz="1700">
          <a:solidFill>
            <a:srgbClr val="555555"/>
          </a:solidFill>
          <a:latin typeface="+mn-lt"/>
        </a:defRPr>
      </a:lvl6pPr>
      <a:lvl7pPr marL="1544638" indent="-147638" algn="l" rtl="0" fontAlgn="base">
        <a:spcBef>
          <a:spcPct val="20000"/>
        </a:spcBef>
        <a:spcAft>
          <a:spcPct val="0"/>
        </a:spcAft>
        <a:buChar char="•"/>
        <a:defRPr sz="1700">
          <a:solidFill>
            <a:srgbClr val="555555"/>
          </a:solidFill>
          <a:latin typeface="+mn-lt"/>
        </a:defRPr>
      </a:lvl7pPr>
      <a:lvl8pPr marL="2001838" indent="-147638" algn="l" rtl="0" fontAlgn="base">
        <a:spcBef>
          <a:spcPct val="20000"/>
        </a:spcBef>
        <a:spcAft>
          <a:spcPct val="0"/>
        </a:spcAft>
        <a:buChar char="•"/>
        <a:defRPr sz="1700">
          <a:solidFill>
            <a:srgbClr val="555555"/>
          </a:solidFill>
          <a:latin typeface="+mn-lt"/>
        </a:defRPr>
      </a:lvl8pPr>
      <a:lvl9pPr marL="2459038" indent="-147638" algn="l" rtl="0" fontAlgn="base">
        <a:spcBef>
          <a:spcPct val="20000"/>
        </a:spcBef>
        <a:spcAft>
          <a:spcPct val="0"/>
        </a:spcAft>
        <a:buChar char="•"/>
        <a:defRPr sz="17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1"/>
          <p:cNvSpPr>
            <a:spLocks noGrp="1" noChangeArrowheads="1"/>
          </p:cNvSpPr>
          <p:nvPr>
            <p:ph type="ctrTitle"/>
          </p:nvPr>
        </p:nvSpPr>
        <p:spPr>
          <a:xfrm>
            <a:off x="2593975" y="2189163"/>
            <a:ext cx="6010275" cy="886397"/>
          </a:xfrm>
        </p:spPr>
        <p:txBody>
          <a:bodyPr>
            <a:spAutoFit/>
          </a:bodyPr>
          <a:lstStyle/>
          <a:p>
            <a:pPr eaLnBrk="1" hangingPunct="1"/>
            <a:r>
              <a:rPr lang="de-DE" sz="3200" dirty="0"/>
              <a:t>Arbeiten an </a:t>
            </a:r>
            <a:r>
              <a:rPr lang="de-DE" dirty="0"/>
              <a:t>Omnibussen</a:t>
            </a:r>
            <a:r>
              <a:rPr lang="de-DE" sz="3200" dirty="0"/>
              <a:t> mit Hochvoltsystemen</a:t>
            </a:r>
            <a:endParaRPr lang="de-DE" altLang="de-DE" dirty="0"/>
          </a:p>
        </p:txBody>
      </p:sp>
      <p:sp>
        <p:nvSpPr>
          <p:cNvPr id="5123" name="Rectangle 83"/>
          <p:cNvSpPr>
            <a:spLocks noChangeArrowheads="1"/>
          </p:cNvSpPr>
          <p:nvPr/>
        </p:nvSpPr>
        <p:spPr bwMode="auto">
          <a:xfrm>
            <a:off x="2484438" y="5876925"/>
            <a:ext cx="18478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0">
                <a:solidFill>
                  <a:srgbClr val="555555"/>
                </a:solidFill>
              </a:rPr>
              <a:t>Autor, Veranstaltung</a:t>
            </a:r>
          </a:p>
        </p:txBody>
      </p:sp>
      <p:sp>
        <p:nvSpPr>
          <p:cNvPr id="5124" name="Rectangle 84"/>
          <p:cNvSpPr>
            <a:spLocks noChangeArrowheads="1"/>
          </p:cNvSpPr>
          <p:nvPr/>
        </p:nvSpPr>
        <p:spPr bwMode="auto">
          <a:xfrm>
            <a:off x="2484438" y="6165850"/>
            <a:ext cx="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600" b="0">
              <a:solidFill>
                <a:srgbClr val="555555"/>
              </a:solidFill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627313" y="3424373"/>
            <a:ext cx="6265862" cy="812530"/>
          </a:xfrm>
        </p:spPr>
        <p:txBody>
          <a:bodyPr anchor="ctr"/>
          <a:lstStyle/>
          <a:p>
            <a:r>
              <a:rPr lang="de-DE" altLang="de-DE" sz="2400" b="1" dirty="0"/>
              <a:t>Sensibilisierung  für Reinigungstätigkeiten</a:t>
            </a:r>
          </a:p>
          <a:p>
            <a:r>
              <a:rPr lang="de-DE" altLang="de-DE" sz="2400" b="1" dirty="0"/>
              <a:t>an HV-Bussen (Stufe HV-Bus-R)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3AD9F5B-8179-0F83-C319-E58BDB9F50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4563" r="18500" b="13381"/>
          <a:stretch/>
        </p:blipFill>
        <p:spPr>
          <a:xfrm>
            <a:off x="5076056" y="4509120"/>
            <a:ext cx="2736304" cy="20355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Verhalten bei Unfällen</a:t>
            </a:r>
          </a:p>
        </p:txBody>
      </p:sp>
      <p:graphicFrame>
        <p:nvGraphicFramePr>
          <p:cNvPr id="4" name="Diagramm 3"/>
          <p:cNvGraphicFramePr/>
          <p:nvPr/>
        </p:nvGraphicFramePr>
        <p:xfrm>
          <a:off x="1763688" y="2348880"/>
          <a:ext cx="60486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6" name="Textfeld 8"/>
          <p:cNvSpPr txBox="1">
            <a:spLocks noChangeArrowheads="1"/>
          </p:cNvSpPr>
          <p:nvPr/>
        </p:nvSpPr>
        <p:spPr bwMode="auto">
          <a:xfrm>
            <a:off x="2987675" y="1870075"/>
            <a:ext cx="395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>
                <a:solidFill>
                  <a:srgbClr val="555555"/>
                </a:solidFill>
              </a:rPr>
              <a:t>Ruhe bewahren 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5"/>
          <p:cNvSpPr txBox="1">
            <a:spLocks/>
          </p:cNvSpPr>
          <p:nvPr/>
        </p:nvSpPr>
        <p:spPr bwMode="auto">
          <a:xfrm>
            <a:off x="685800" y="2708275"/>
            <a:ext cx="7772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4400">
                <a:solidFill>
                  <a:schemeClr val="tx1"/>
                </a:solidFill>
              </a:rPr>
              <a:t>Fragen?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Inhalt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>
          <a:xfrm>
            <a:off x="504825" y="2057400"/>
            <a:ext cx="8191500" cy="260379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altLang="de-DE" sz="1800" dirty="0"/>
              <a:t>Was bedeutet Hochvolt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800" dirty="0"/>
              <a:t>Neue Gefahrenpotentiale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800" dirty="0"/>
              <a:t>Kennzeichnung HV-Komponenten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800" dirty="0"/>
              <a:t>Außenreinigung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800" dirty="0"/>
              <a:t>Innenreinigung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800" dirty="0"/>
              <a:t>Vorgehensweise für Reinigungsarbeiten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800" dirty="0"/>
              <a:t>Wirkung des elektrischen Stroms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800" dirty="0"/>
              <a:t>Verhalten bei Unfällen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 „Hochvolt in Kraftfahrzeugen“</a:t>
            </a:r>
          </a:p>
        </p:txBody>
      </p:sp>
      <p:sp>
        <p:nvSpPr>
          <p:cNvPr id="4" name="Textplatzhalter 7"/>
          <p:cNvSpPr>
            <a:spLocks noGrp="1"/>
          </p:cNvSpPr>
          <p:nvPr>
            <p:ph idx="1"/>
          </p:nvPr>
        </p:nvSpPr>
        <p:spPr>
          <a:xfrm>
            <a:off x="504825" y="2057400"/>
            <a:ext cx="8191500" cy="1709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/>
              <a:t>Hochvolt: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Bezeichnet Spannungen in der Automobiltechnik:</a:t>
            </a:r>
            <a:br>
              <a:rPr lang="de-DE" dirty="0"/>
            </a:b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Wechselspannungen zwischen 30V AC und 1.000V AC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dirty="0"/>
              <a:t>und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Gleichspannungen zwischen 60V DC und 1.500V DC</a:t>
            </a: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5373216"/>
            <a:ext cx="7128792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prstClr val="black"/>
                </a:solidFill>
              </a:rPr>
              <a:t>Hochvolt (Automobil) ≠ Hochspannung (öffentliches Netz/Industrie)</a:t>
            </a:r>
          </a:p>
        </p:txBody>
      </p:sp>
      <p:pic>
        <p:nvPicPr>
          <p:cNvPr id="6" name="Picture 4" descr="Hochspannung_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3140968"/>
            <a:ext cx="1565248" cy="1941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030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Neue Gefahrenpotentiale</a:t>
            </a:r>
          </a:p>
        </p:txBody>
      </p:sp>
      <p:grpSp>
        <p:nvGrpSpPr>
          <p:cNvPr id="11267" name="Gruppieren 1"/>
          <p:cNvGrpSpPr>
            <a:grpSpLocks/>
          </p:cNvGrpSpPr>
          <p:nvPr/>
        </p:nvGrpSpPr>
        <p:grpSpPr bwMode="auto">
          <a:xfrm>
            <a:off x="468313" y="1862138"/>
            <a:ext cx="8156575" cy="3222625"/>
            <a:chOff x="40093" y="1124744"/>
            <a:chExt cx="9016321" cy="3960440"/>
          </a:xfrm>
        </p:grpSpPr>
        <p:grpSp>
          <p:nvGrpSpPr>
            <p:cNvPr id="11269" name="Gruppieren 6"/>
            <p:cNvGrpSpPr>
              <a:grpSpLocks/>
            </p:cNvGrpSpPr>
            <p:nvPr/>
          </p:nvGrpSpPr>
          <p:grpSpPr bwMode="auto">
            <a:xfrm>
              <a:off x="40093" y="1124744"/>
              <a:ext cx="9016321" cy="3960440"/>
              <a:chOff x="40091" y="836712"/>
              <a:chExt cx="9016321" cy="3960440"/>
            </a:xfrm>
          </p:grpSpPr>
          <p:pic>
            <p:nvPicPr>
              <p:cNvPr id="11275" name="Grafik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45"/>
              <a:stretch>
                <a:fillRect/>
              </a:stretch>
            </p:blipFill>
            <p:spPr bwMode="auto">
              <a:xfrm>
                <a:off x="40091" y="836712"/>
                <a:ext cx="9016321" cy="3960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6" name="Picture 4" descr="Hochspannung_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645024"/>
                <a:ext cx="319505" cy="288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7" name="Picture 4" descr="Hochspannung_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3303" y="2636026"/>
                <a:ext cx="319506" cy="288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8" name="Picture 4" descr="Hochspannung_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3284984"/>
                <a:ext cx="319505" cy="288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270" name="Picture 4" descr="Hochspannung_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4076464"/>
              <a:ext cx="319505" cy="288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4" descr="Hochspannung_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3847697"/>
              <a:ext cx="319506" cy="288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4" descr="Hochspannung_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3912326"/>
              <a:ext cx="319506" cy="288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" descr="Hochspannung_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519903"/>
              <a:ext cx="319506" cy="288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4" descr="Hochspannung_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3752448"/>
              <a:ext cx="319506" cy="288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Textfeld 4"/>
          <p:cNvSpPr txBox="1">
            <a:spLocks noChangeArrowheads="1"/>
          </p:cNvSpPr>
          <p:nvPr/>
        </p:nvSpPr>
        <p:spPr bwMode="auto">
          <a:xfrm>
            <a:off x="179388" y="5334000"/>
            <a:ext cx="8785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altLang="de-DE" sz="1800" b="0" dirty="0">
                <a:solidFill>
                  <a:srgbClr val="555555"/>
                </a:solidFill>
              </a:rPr>
              <a:t>HV-Busse unterscheiden sich äußerlich nicht von anderen Bussen.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800" b="0" dirty="0">
                <a:solidFill>
                  <a:srgbClr val="555555"/>
                </a:solidFill>
              </a:rPr>
              <a:t>HV-Komponenten können sich hinter jeder Wartungsklappe, an den Rädern oder auf dem Fahrzeugdach befinden =&gt; keine selbstständigen Reparaturversuche.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Kennzeichnung von HV-Komponenten</a:t>
            </a:r>
          </a:p>
        </p:txBody>
      </p:sp>
      <p:pic>
        <p:nvPicPr>
          <p:cNvPr id="13315" name="Picture 5" descr="Hochspannung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902075"/>
            <a:ext cx="2132012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Hochspannung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5084763"/>
            <a:ext cx="217646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Grafik 5" descr="IMG_28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08500"/>
            <a:ext cx="32924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Hochspannung_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4227513"/>
            <a:ext cx="149383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863725"/>
            <a:ext cx="247015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Grafi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863725"/>
            <a:ext cx="3294063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Außenreinigung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995738" y="2012950"/>
            <a:ext cx="5132387" cy="41242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de-DE" sz="2000" b="0" dirty="0">
                <a:solidFill>
                  <a:srgbClr val="555555"/>
                </a:solidFill>
                <a:latin typeface="Arial" charset="0"/>
              </a:rPr>
              <a:t>Busse mit Hochvolt-System sind genauso sicher wie herkömmliche Fahrzeuge.</a:t>
            </a:r>
          </a:p>
          <a:p>
            <a:pPr>
              <a:spcBef>
                <a:spcPts val="1200"/>
              </a:spcBef>
              <a:defRPr/>
            </a:pPr>
            <a:r>
              <a:rPr lang="de-DE" sz="1800" b="0" dirty="0">
                <a:solidFill>
                  <a:srgbClr val="555555"/>
                </a:solidFill>
                <a:latin typeface="Arial" charset="0"/>
              </a:rPr>
              <a:t>Für die Außenreinigung gilt: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sz="1800" b="0" dirty="0">
                <a:solidFill>
                  <a:srgbClr val="555555"/>
                </a:solidFill>
                <a:latin typeface="Arial" charset="0"/>
              </a:rPr>
              <a:t>Reinigung in der Waschanlage ist zulässig.</a:t>
            </a:r>
          </a:p>
          <a:p>
            <a:pPr>
              <a:spcBef>
                <a:spcPts val="1200"/>
              </a:spcBef>
              <a:defRPr/>
            </a:pPr>
            <a:r>
              <a:rPr lang="de-DE" sz="1800" dirty="0">
                <a:solidFill>
                  <a:srgbClr val="555555"/>
                </a:solidFill>
                <a:latin typeface="Arial" charset="0"/>
              </a:rPr>
              <a:t>Stromabnehmer auf dem Dach beachten!!!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sz="1800" b="0" dirty="0">
                <a:solidFill>
                  <a:srgbClr val="555555"/>
                </a:solidFill>
                <a:latin typeface="Arial" charset="0"/>
              </a:rPr>
              <a:t>HV-Komponenten sind durch Abdeckungen geschützt.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sz="1800" b="0" dirty="0">
                <a:solidFill>
                  <a:srgbClr val="555555"/>
                </a:solidFill>
                <a:latin typeface="Arial" charset="0"/>
              </a:rPr>
              <a:t>Alle Abdeckungen und Klappen müssen geschlossen sein.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sz="1800" b="0" dirty="0">
                <a:solidFill>
                  <a:srgbClr val="555555"/>
                </a:solidFill>
                <a:latin typeface="Arial" charset="0"/>
              </a:rPr>
              <a:t>Reinigung mit dem Hochdruckreiniger insbesondere Motorwäsche ist nicht erlaubt.</a:t>
            </a:r>
          </a:p>
        </p:txBody>
      </p:sp>
      <p:pic>
        <p:nvPicPr>
          <p:cNvPr id="15364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773238"/>
            <a:ext cx="29765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K:\DCIM\173___05\IMG_45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076700"/>
            <a:ext cx="29765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Innenreinigung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95738" y="2012950"/>
            <a:ext cx="5043487" cy="370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de-DE" sz="2000" b="0" dirty="0">
                <a:solidFill>
                  <a:srgbClr val="555555"/>
                </a:solidFill>
                <a:latin typeface="Arial" charset="0"/>
              </a:rPr>
              <a:t>Auch die Reinigung des Innenraums erfolgt wie bei konventionellen Fahrzeugen.</a:t>
            </a:r>
          </a:p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de-DE" sz="1800" b="0" dirty="0">
                <a:solidFill>
                  <a:srgbClr val="555555"/>
                </a:solidFill>
                <a:latin typeface="Arial" charset="0"/>
              </a:rPr>
              <a:t>Dennoch gilt bei Abdeckungen im Innenraum: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sz="1800" b="0" dirty="0">
                <a:solidFill>
                  <a:srgbClr val="555555"/>
                </a:solidFill>
                <a:latin typeface="Arial" charset="0"/>
              </a:rPr>
              <a:t>Keine Arbeiten mit hohem Wasserdruck durchführen.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sz="1800" b="0" dirty="0">
                <a:solidFill>
                  <a:srgbClr val="555555"/>
                </a:solidFill>
                <a:latin typeface="Arial" charset="0"/>
              </a:rPr>
              <a:t>Stehendes Wasser auf Abdeckungen vermeiden.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sz="1800" b="0" dirty="0">
                <a:solidFill>
                  <a:srgbClr val="555555"/>
                </a:solidFill>
                <a:latin typeface="Arial" charset="0"/>
              </a:rPr>
              <a:t>Besitzen die Abdeckungen ein Warnzeichen vor hoher Spannung nur „trocken“ wischen.</a:t>
            </a:r>
          </a:p>
        </p:txBody>
      </p:sp>
      <p:pic>
        <p:nvPicPr>
          <p:cNvPr id="17412" name="Picture 3" descr="K:\DCIM\171___02\IMG_44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773238"/>
            <a:ext cx="293846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K:\DCIM\171___02\IMG_44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076700"/>
            <a:ext cx="293846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Hochspannung_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300663"/>
            <a:ext cx="3190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Vorgehensweise für Reinigungsarbeiten</a:t>
            </a:r>
          </a:p>
        </p:txBody>
      </p:sp>
      <p:sp>
        <p:nvSpPr>
          <p:cNvPr id="19459" name="Textplatzhalter 2"/>
          <p:cNvSpPr>
            <a:spLocks noGrp="1"/>
          </p:cNvSpPr>
          <p:nvPr>
            <p:ph idx="1"/>
          </p:nvPr>
        </p:nvSpPr>
        <p:spPr>
          <a:xfrm>
            <a:off x="504825" y="2060848"/>
            <a:ext cx="7739583" cy="3939540"/>
          </a:xfrm>
        </p:spPr>
        <p:txBody>
          <a:bodyPr/>
          <a:lstStyle/>
          <a:p>
            <a:pPr>
              <a:buFontTx/>
              <a:buChar char="•"/>
            </a:pPr>
            <a:r>
              <a:rPr lang="de-DE" altLang="de-DE" sz="2000" dirty="0"/>
              <a:t>Arbeiten am Fahrzeug gemäß den Arbeitsanweisungen durchführen.</a:t>
            </a:r>
          </a:p>
          <a:p>
            <a:pPr>
              <a:buFontTx/>
              <a:buChar char="•"/>
            </a:pPr>
            <a:r>
              <a:rPr lang="de-DE" altLang="de-DE" sz="2000" dirty="0"/>
              <a:t>Abdeckungen und Wartungsklappen nicht mit hohem Wasserdruck (Hochdruckreiniger) beaufschlagen.</a:t>
            </a:r>
          </a:p>
          <a:p>
            <a:pPr>
              <a:buFontTx/>
              <a:buChar char="•"/>
            </a:pPr>
            <a:r>
              <a:rPr lang="de-DE" altLang="de-DE" sz="2000" dirty="0"/>
              <a:t>Keine Motorwäsche oder Wäsche an HV-Komponenten durchführen.</a:t>
            </a:r>
          </a:p>
          <a:p>
            <a:pPr>
              <a:buFontTx/>
              <a:buChar char="•"/>
            </a:pPr>
            <a:r>
              <a:rPr lang="de-DE" altLang="de-DE" sz="2000" dirty="0"/>
              <a:t>Bei Unklarheiten die für das Fahrzeug zuständige Elektrofachkraft befragen. </a:t>
            </a:r>
            <a:r>
              <a:rPr lang="de-DE" altLang="de-DE" sz="2000" b="1" dirty="0"/>
              <a:t>Die Elektrofachkraft entscheidet über das weitere Vorgehen. </a:t>
            </a:r>
          </a:p>
          <a:p>
            <a:pPr>
              <a:buFontTx/>
              <a:buChar char="•"/>
            </a:pPr>
            <a:r>
              <a:rPr lang="de-DE" altLang="de-DE" sz="2000" dirty="0"/>
              <a:t>Unklarheiten vermeiden, z.B. wenn sich das Fahrzeug noch in der Reparatur befindet und zeitgleich Reinigungsarbeiten durchgeführt werden sollen. Wichtig: Klare Absprachen treffen!</a:t>
            </a:r>
          </a:p>
        </p:txBody>
      </p:sp>
      <p:pic>
        <p:nvPicPr>
          <p:cNvPr id="2" name="Picture 4" descr="Hochspannung_3">
            <a:extLst>
              <a:ext uri="{FF2B5EF4-FFF2-40B4-BE49-F238E27FC236}">
                <a16:creationId xmlns:a16="http://schemas.microsoft.com/office/drawing/2014/main" id="{066B80B9-904B-AB16-D4FC-1A72016AB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72" y="2636912"/>
            <a:ext cx="974168" cy="120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53988" y="4437063"/>
            <a:ext cx="2801937" cy="785812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13" rIns="91425" bIns="45713" anchor="ctr"/>
          <a:lstStyle>
            <a:lvl1pPr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800" b="0">
                <a:solidFill>
                  <a:srgbClr val="555555"/>
                </a:solidFill>
              </a:rPr>
              <a:t>Elektrische Körperdurchströmung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122613" y="4437063"/>
            <a:ext cx="2835275" cy="785812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13" rIns="91425" bIns="45713" anchor="ctr"/>
          <a:lstStyle>
            <a:lvl1pPr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800" b="0">
                <a:solidFill>
                  <a:srgbClr val="555555"/>
                </a:solidFill>
              </a:rPr>
              <a:t>Verbrennung durch Strom oder Lichtbogen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6154738" y="4437063"/>
            <a:ext cx="2835275" cy="785812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13" rIns="91425" bIns="45713" anchor="ctr"/>
          <a:lstStyle>
            <a:lvl1pPr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800" b="0">
                <a:solidFill>
                  <a:srgbClr val="555555"/>
                </a:solidFill>
              </a:rPr>
              <a:t>Sekundärunfälle</a:t>
            </a:r>
          </a:p>
        </p:txBody>
      </p:sp>
      <p:pic>
        <p:nvPicPr>
          <p:cNvPr id="2150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916113"/>
            <a:ext cx="2303463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5"/>
          <a:stretch>
            <a:fillRect/>
          </a:stretch>
        </p:blipFill>
        <p:spPr bwMode="auto">
          <a:xfrm>
            <a:off x="3705225" y="1916113"/>
            <a:ext cx="156845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feld 11"/>
          <p:cNvSpPr txBox="1">
            <a:spLocks noChangeArrowheads="1"/>
          </p:cNvSpPr>
          <p:nvPr/>
        </p:nvSpPr>
        <p:spPr bwMode="auto">
          <a:xfrm>
            <a:off x="687822" y="5661248"/>
            <a:ext cx="7704856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2000" dirty="0">
                <a:solidFill>
                  <a:srgbClr val="FF0000"/>
                </a:solidFill>
              </a:rPr>
              <a:t>Nach jedem Stromunfall ist unbedingt ein Arzt aufzusuchen !</a:t>
            </a:r>
          </a:p>
        </p:txBody>
      </p:sp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Wirkung des elektrischen Stroms</a:t>
            </a:r>
          </a:p>
        </p:txBody>
      </p:sp>
      <p:pic>
        <p:nvPicPr>
          <p:cNvPr id="21513" name="Picture 2" descr="C:\Users\Christian\Downloads\HiDrive-Bildmaterial-20161218-071443\Dacharbeitsstand Genehmigung fehlt noch\Dacharbeitsstand und Garten 0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"/>
          <a:stretch>
            <a:fillRect/>
          </a:stretch>
        </p:blipFill>
        <p:spPr bwMode="auto">
          <a:xfrm>
            <a:off x="5949950" y="1916113"/>
            <a:ext cx="315595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3">
      <a:dk1>
        <a:srgbClr val="000000"/>
      </a:dk1>
      <a:lt1>
        <a:srgbClr val="FFFFFF"/>
      </a:lt1>
      <a:dk2>
        <a:srgbClr val="004994"/>
      </a:dk2>
      <a:lt2>
        <a:srgbClr val="808080"/>
      </a:lt2>
      <a:accent1>
        <a:srgbClr val="CCEAF8"/>
      </a:accent1>
      <a:accent2>
        <a:srgbClr val="D50E14"/>
      </a:accent2>
      <a:accent3>
        <a:srgbClr val="FFFFFF"/>
      </a:accent3>
      <a:accent4>
        <a:srgbClr val="000000"/>
      </a:accent4>
      <a:accent5>
        <a:srgbClr val="E2F3FB"/>
      </a:accent5>
      <a:accent6>
        <a:srgbClr val="C10C11"/>
      </a:accent6>
      <a:hlink>
        <a:srgbClr val="0095DB"/>
      </a:hlink>
      <a:folHlink>
        <a:srgbClr val="51AE3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0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0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4994"/>
        </a:dk2>
        <a:lt2>
          <a:srgbClr val="808080"/>
        </a:lt2>
        <a:accent1>
          <a:srgbClr val="CCEAF8"/>
        </a:accent1>
        <a:accent2>
          <a:srgbClr val="D50E14"/>
        </a:accent2>
        <a:accent3>
          <a:srgbClr val="FFFFFF"/>
        </a:accent3>
        <a:accent4>
          <a:srgbClr val="000000"/>
        </a:accent4>
        <a:accent5>
          <a:srgbClr val="E2F3FB"/>
        </a:accent5>
        <a:accent6>
          <a:srgbClr val="C10C11"/>
        </a:accent6>
        <a:hlink>
          <a:srgbClr val="0095DB"/>
        </a:hlink>
        <a:folHlink>
          <a:srgbClr val="51AE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680</Words>
  <Application>Microsoft Office PowerPoint</Application>
  <PresentationFormat>Bildschirmpräsentation (4:3)</PresentationFormat>
  <Paragraphs>106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Times</vt:lpstr>
      <vt:lpstr>Wingdings</vt:lpstr>
      <vt:lpstr>Standarddesign</vt:lpstr>
      <vt:lpstr>Arbeiten an Omnibussen mit Hochvoltsystemen</vt:lpstr>
      <vt:lpstr>Inhalt</vt:lpstr>
      <vt:lpstr>Definition „Hochvolt in Kraftfahrzeugen“</vt:lpstr>
      <vt:lpstr>Neue Gefahrenpotentiale</vt:lpstr>
      <vt:lpstr>Kennzeichnung von HV-Komponenten</vt:lpstr>
      <vt:lpstr>Außenreinigung </vt:lpstr>
      <vt:lpstr>Innenreinigung</vt:lpstr>
      <vt:lpstr>Vorgehensweise für Reinigungsarbeiten</vt:lpstr>
      <vt:lpstr>Wirkung des elektrischen Stroms</vt:lpstr>
      <vt:lpstr>Verhalten bei Unfällen</vt:lpstr>
      <vt:lpstr>PowerPoint-Präsentation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VBG - Ihre gesetzliche Unfallversicherung</dc:creator>
  <cp:lastModifiedBy>Goldberg, Doreen, VBG</cp:lastModifiedBy>
  <cp:revision>66</cp:revision>
  <dcterms:created xsi:type="dcterms:W3CDTF">2009-09-14T12:08:23Z</dcterms:created>
  <dcterms:modified xsi:type="dcterms:W3CDTF">2024-09-24T09:12:24Z</dcterms:modified>
</cp:coreProperties>
</file>